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9"/>
  </p:notesMasterIdLst>
  <p:handoutMasterIdLst>
    <p:handoutMasterId r:id="rId10"/>
  </p:handoutMasterIdLst>
  <p:sldIdLst>
    <p:sldId id="309" r:id="rId2"/>
    <p:sldId id="278" r:id="rId3"/>
    <p:sldId id="312" r:id="rId4"/>
    <p:sldId id="323" r:id="rId5"/>
    <p:sldId id="320" r:id="rId6"/>
    <p:sldId id="322" r:id="rId7"/>
    <p:sldId id="304" r:id="rId8"/>
  </p:sldIdLst>
  <p:sldSz cx="9144000" cy="5143500" type="screen16x9"/>
  <p:notesSz cx="6858000" cy="9144000"/>
  <p:defaultTextStyle>
    <a:defPPr>
      <a:defRPr lang="en-US"/>
    </a:defPPr>
    <a:lvl1pPr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191919"/>
        </a:solidFill>
        <a:latin typeface="HelvNeue Light for IBM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3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5A9"/>
    <a:srgbClr val="B2C6F8"/>
    <a:srgbClr val="AAE0D6"/>
    <a:srgbClr val="53C1AC"/>
    <a:srgbClr val="FCB76C"/>
    <a:srgbClr val="799CF3"/>
    <a:srgbClr val="003542"/>
    <a:srgbClr val="B9F2FF"/>
    <a:srgbClr val="00637A"/>
    <a:srgbClr val="01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8" autoAdjust="0"/>
    <p:restoredTop sz="83907" autoAdjust="0"/>
  </p:normalViewPr>
  <p:slideViewPr>
    <p:cSldViewPr snapToGrid="0" snapToObjects="1">
      <p:cViewPr varScale="1">
        <p:scale>
          <a:sx n="104" d="100"/>
          <a:sy n="104" d="100"/>
        </p:scale>
        <p:origin x="102" y="354"/>
      </p:cViewPr>
      <p:guideLst>
        <p:guide pos="283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741-4118-9BBC-D297B717D2AE}"/>
              </c:ext>
            </c:extLst>
          </c:dPt>
          <c:dPt>
            <c:idx val="1"/>
            <c:bubble3D val="0"/>
            <c:spPr>
              <a:solidFill>
                <a:srgbClr val="3CC4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41-4118-9BBC-D297B717D2A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741-4118-9BBC-D297B717D2AE}"/>
              </c:ext>
            </c:extLst>
          </c:dPt>
          <c:dLbls>
            <c:delete val="1"/>
          </c:dLbls>
          <c:cat>
            <c:strRef>
              <c:f>'% Collabo Pubs'!$A$2:$A$4</c:f>
              <c:strCache>
                <c:ptCount val="3"/>
                <c:pt idx="0">
                  <c:v>International</c:v>
                </c:pt>
                <c:pt idx="1">
                  <c:v>Same Country</c:v>
                </c:pt>
                <c:pt idx="2">
                  <c:v>Single Institute</c:v>
                </c:pt>
              </c:strCache>
            </c:strRef>
          </c:cat>
          <c:val>
            <c:numRef>
              <c:f>'% Collabo Pubs'!$B$2:$B$4</c:f>
              <c:numCache>
                <c:formatCode>General</c:formatCode>
                <c:ptCount val="3"/>
                <c:pt idx="0">
                  <c:v>101</c:v>
                </c:pt>
                <c:pt idx="1">
                  <c:v>31</c:v>
                </c:pt>
                <c:pt idx="2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741-4118-9BBC-D297B717D2A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99E1-2F6C-1143-9DF8-8ECBCD01D041}" type="datetimeFigureOut">
              <a:rPr lang="en-US" smtClean="0"/>
              <a:pPr/>
              <a:t>10/19/2021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54D96-FAC3-2D49-827B-F309FAD9DE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753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05C4898A-41A8-49D6-8E48-9D853EBFDD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696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78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56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73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15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76107"/>
            <a:ext cx="9147470" cy="2298699"/>
          </a:xfrm>
          <a:prstGeom prst="rect">
            <a:avLst/>
          </a:prstGeom>
        </p:spPr>
      </p:pic>
      <p:sp>
        <p:nvSpPr>
          <p:cNvPr id="2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3946620"/>
            <a:ext cx="7248378" cy="253746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1320"/>
              </a:spcBef>
              <a:buNone/>
              <a:defRPr sz="18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</a:t>
            </a:r>
          </a:p>
        </p:txBody>
      </p:sp>
      <p:sp>
        <p:nvSpPr>
          <p:cNvPr id="22" name="Title 8"/>
          <p:cNvSpPr>
            <a:spLocks noGrp="1"/>
          </p:cNvSpPr>
          <p:nvPr>
            <p:ph type="title" hasCustomPrompt="1"/>
          </p:nvPr>
        </p:nvSpPr>
        <p:spPr>
          <a:xfrm>
            <a:off x="246888" y="3253510"/>
            <a:ext cx="7275810" cy="677108"/>
          </a:xfrm>
          <a:prstGeom prst="rect">
            <a:avLst/>
          </a:prstGeom>
        </p:spPr>
        <p:txBody>
          <a:bodyPr anchor="b" anchorCtr="0"/>
          <a:lstStyle>
            <a:lvl1pPr>
              <a:defRPr sz="3600" baseline="0">
                <a:solidFill>
                  <a:srgbClr val="6D6E1F"/>
                </a:solidFill>
              </a:defRPr>
            </a:lvl1pPr>
          </a:lstStyle>
          <a:p>
            <a:r>
              <a:rPr lang="en-US" dirty="0"/>
              <a:t>DAIS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807" y="166064"/>
            <a:ext cx="1429305" cy="142930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470" y="4979143"/>
            <a:ext cx="9144000" cy="20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10000">
                    <a:alpha val="90000"/>
                  </a:srgbClr>
                </a:solidFill>
                <a:latin typeface="Arial" charset="0"/>
              </a:rPr>
              <a:t>DISTRIBUTED ANALYTICS AND INFORMATION SCIENCE INTERNATIONAL TECHNOLOGY ALLIANCE</a:t>
            </a:r>
            <a:endParaRPr lang="en-US" sz="800" dirty="0">
              <a:solidFill>
                <a:srgbClr val="010000">
                  <a:alpha val="90000"/>
                </a:srgb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1409" y="4236538"/>
            <a:ext cx="525671" cy="1995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1290" y="3712831"/>
            <a:ext cx="525790" cy="244279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8" userDrawn="1">
          <p15:clr>
            <a:srgbClr val="FBAE40"/>
          </p15:clr>
        </p15:guide>
        <p15:guide id="2" orient="horz" pos="262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0"/>
            <a:ext cx="9144000" cy="4229100"/>
          </a:xfrm>
          <a:prstGeom prst="rect">
            <a:avLst/>
          </a:prstGeom>
          <a:solidFill>
            <a:srgbClr val="6D6E1F">
              <a:alpha val="1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219076"/>
            <a:ext cx="8686800" cy="39498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370410"/>
            <a:ext cx="8686800" cy="2742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346075" indent="0">
              <a:buNone/>
              <a:defRPr sz="1800">
                <a:latin typeface="Arial" pitchFamily="34" charset="0"/>
                <a:cs typeface="Arial" pitchFamily="34" charset="0"/>
              </a:defRPr>
            </a:lvl2pPr>
            <a:lvl3pPr marL="682625" indent="0">
              <a:buNone/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4164633" y="4868773"/>
            <a:ext cx="719601" cy="169185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1995" y="4476660"/>
            <a:ext cx="601078" cy="6010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876107"/>
            <a:ext cx="9147470" cy="2298699"/>
          </a:xfrm>
          <a:prstGeom prst="rect">
            <a:avLst/>
          </a:prstGeom>
        </p:spPr>
      </p:pic>
      <p:sp>
        <p:nvSpPr>
          <p:cNvPr id="2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3946620"/>
            <a:ext cx="7248378" cy="253746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1320"/>
              </a:spcBef>
              <a:buNone/>
              <a:defRPr sz="1800">
                <a:solidFill>
                  <a:schemeClr val="tx2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Subtitle of presentation</a:t>
            </a:r>
          </a:p>
        </p:txBody>
      </p:sp>
      <p:sp>
        <p:nvSpPr>
          <p:cNvPr id="22" name="Title 8"/>
          <p:cNvSpPr>
            <a:spLocks noGrp="1"/>
          </p:cNvSpPr>
          <p:nvPr>
            <p:ph type="title" hasCustomPrompt="1"/>
          </p:nvPr>
        </p:nvSpPr>
        <p:spPr>
          <a:xfrm>
            <a:off x="246888" y="3253510"/>
            <a:ext cx="7275810" cy="677108"/>
          </a:xfrm>
          <a:prstGeom prst="rect">
            <a:avLst/>
          </a:prstGeom>
        </p:spPr>
        <p:txBody>
          <a:bodyPr anchor="b" anchorCtr="0"/>
          <a:lstStyle>
            <a:lvl1pPr>
              <a:defRPr sz="3600" baseline="0">
                <a:solidFill>
                  <a:srgbClr val="2B3897"/>
                </a:solidFill>
              </a:defRPr>
            </a:lvl1pPr>
          </a:lstStyle>
          <a:p>
            <a:r>
              <a:rPr lang="en-US" dirty="0"/>
              <a:t>DAIS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807" y="166064"/>
            <a:ext cx="1429305" cy="142930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470" y="4979143"/>
            <a:ext cx="9144000" cy="20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10000">
                    <a:alpha val="90000"/>
                  </a:srgbClr>
                </a:solidFill>
                <a:latin typeface="Arial" charset="0"/>
              </a:rPr>
              <a:t>DISTRIBUTED ANALYTICS AND INFORMATION SCIENCE INTERNATIONAL TECHNOLOGY ALLIANCE</a:t>
            </a:r>
            <a:endParaRPr lang="en-US" sz="800" dirty="0">
              <a:solidFill>
                <a:srgbClr val="010000">
                  <a:alpha val="90000"/>
                </a:srgb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1409" y="4236538"/>
            <a:ext cx="525671" cy="199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1290" y="3712831"/>
            <a:ext cx="525790" cy="2442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3803111"/>
            <a:ext cx="8503920" cy="39498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FDB813"/>
                </a:solidFill>
              </a:defRPr>
            </a:lvl1pPr>
          </a:lstStyle>
          <a:p>
            <a:r>
              <a:rPr lang="en-US" dirty="0"/>
              <a:t>Full bleed images preferred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4214591"/>
            <a:ext cx="8503920" cy="5486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kern="1200" dirty="0" smtClean="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</a:pPr>
            <a:r>
              <a:rPr lang="en-US" dirty="0"/>
              <a:t>Text over top of full bleed images would be in white or a color from the color palette that would offer good contrast. Also, colored text in Arial Bold would have greater impact.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164633" y="4868773"/>
            <a:ext cx="719601" cy="169185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5082562"/>
            <a:ext cx="9144000" cy="54000"/>
          </a:xfrm>
          <a:prstGeom prst="rect">
            <a:avLst/>
          </a:prstGeom>
          <a:solidFill>
            <a:srgbClr val="6D6E1F">
              <a:alpha val="1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1995" y="4476660"/>
            <a:ext cx="601078" cy="6010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ided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-11151"/>
            <a:ext cx="9144000" cy="3394710"/>
          </a:xfrm>
          <a:prstGeom prst="rect">
            <a:avLst/>
          </a:prstGeom>
        </p:spPr>
        <p:txBody>
          <a:bodyPr tIns="914400" anchor="ctr" anchorCtr="0"/>
          <a:lstStyle>
            <a:lvl1pPr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642271"/>
            <a:ext cx="8503920" cy="225703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rgbClr val="00B0DA"/>
                </a:solidFill>
              </a:defRPr>
            </a:lvl1pPr>
          </a:lstStyle>
          <a:p>
            <a:r>
              <a:rPr lang="en-US" dirty="0"/>
              <a:t>Images also have more impact if they can bleed 3 sides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3848010"/>
            <a:ext cx="7315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ern="1200">
                <a:solidFill>
                  <a:srgbClr val="6D6E70"/>
                </a:solidFill>
              </a:defRPr>
            </a:lvl1pPr>
          </a:lstStyle>
          <a:p>
            <a:pPr lvl="0"/>
            <a:r>
              <a:rPr lang="en-US" dirty="0"/>
              <a:t>Text under partial bleed images would be in 70% black or a color from the color palette. Also, colored text in Arial Bold would have greater impact. 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4164633" y="4868773"/>
            <a:ext cx="719601" cy="169185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1995" y="4476660"/>
            <a:ext cx="601078" cy="6010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0"/>
            <a:ext cx="9144000" cy="998568"/>
          </a:xfrm>
          <a:prstGeom prst="rect">
            <a:avLst/>
          </a:prstGeom>
          <a:solidFill>
            <a:srgbClr val="6D6E1F">
              <a:alpha val="1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13" y="219075"/>
            <a:ext cx="8686800" cy="39498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Table of contents/Agenda template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163824" y="1371600"/>
            <a:ext cx="5687845" cy="3086100"/>
          </a:xfrm>
          <a:prstGeom prst="rect">
            <a:avLst/>
          </a:prstGeom>
        </p:spPr>
        <p:txBody>
          <a:bodyPr lIns="0" tIns="91440" bIns="0"/>
          <a:lstStyle>
            <a:lvl1pPr marL="0" indent="0">
              <a:lnSpc>
                <a:spcPts val="1300"/>
              </a:lnSpc>
              <a:spcBef>
                <a:spcPts val="1080"/>
              </a:spcBef>
              <a:buNone/>
              <a:defRPr sz="1200"/>
            </a:lvl1pPr>
          </a:lstStyle>
          <a:p>
            <a:pPr lvl="0"/>
            <a:r>
              <a:rPr lang="en-US" dirty="0"/>
              <a:t>Note that the contents/agenda items are written in sentence case</a:t>
            </a:r>
          </a:p>
          <a:p>
            <a:pPr lvl="0"/>
            <a:r>
              <a:rPr lang="en-US" dirty="0"/>
              <a:t>Title the page “Table of contents” if the document is meant to be read or is a “leave behind.” Use “Agenda” if the document will be presented formally</a:t>
            </a:r>
          </a:p>
          <a:p>
            <a:pPr lvl="0"/>
            <a:r>
              <a:rPr lang="en-US" dirty="0"/>
              <a:t>This page should appear at the beginning of each section, with the highlighted section appearing in blue and bold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1371600"/>
            <a:ext cx="27432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Content heading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4164633" y="4868773"/>
            <a:ext cx="719601" cy="169185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1995" y="4476660"/>
            <a:ext cx="601078" cy="6010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0"/>
            <a:ext cx="9144000" cy="998568"/>
          </a:xfrm>
          <a:prstGeom prst="rect">
            <a:avLst/>
          </a:prstGeom>
          <a:solidFill>
            <a:srgbClr val="6D6E1F">
              <a:alpha val="1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219076"/>
            <a:ext cx="8686800" cy="39498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370410"/>
            <a:ext cx="8686800" cy="274200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Arial" pitchFamily="34" charset="0"/>
                <a:cs typeface="Arial" pitchFamily="34" charset="0"/>
              </a:defRPr>
            </a:lvl1pPr>
            <a:lvl2pPr>
              <a:defRPr sz="18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4164633" y="4868773"/>
            <a:ext cx="719601" cy="169185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1995" y="4476660"/>
            <a:ext cx="601078" cy="6010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144000" cy="998568"/>
          </a:xfrm>
          <a:prstGeom prst="rect">
            <a:avLst/>
          </a:prstGeom>
          <a:solidFill>
            <a:srgbClr val="6D6E1F">
              <a:alpha val="1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3" y="219076"/>
            <a:ext cx="8686800" cy="39498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613" y="1370410"/>
            <a:ext cx="4151312" cy="274200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Arial" pitchFamily="34" charset="0"/>
                <a:cs typeface="Arial" pitchFamily="34" charset="0"/>
              </a:defRPr>
            </a:lvl1pPr>
            <a:lvl2pPr>
              <a:defRPr sz="18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6" y="1370410"/>
            <a:ext cx="4151313" cy="274200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Arial" pitchFamily="34" charset="0"/>
                <a:cs typeface="Arial" pitchFamily="34" charset="0"/>
              </a:defRPr>
            </a:lvl1pPr>
            <a:lvl2pPr>
              <a:defRPr sz="18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73038" marR="0" lvl="0" indent="-173038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Char char="§"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4164633" y="4868773"/>
            <a:ext cx="719601" cy="169185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1995" y="4476660"/>
            <a:ext cx="601078" cy="6010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0"/>
            <a:ext cx="9144000" cy="998568"/>
          </a:xfrm>
          <a:prstGeom prst="rect">
            <a:avLst/>
          </a:prstGeom>
          <a:solidFill>
            <a:srgbClr val="6D6E1F">
              <a:alpha val="1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413219"/>
            <a:ext cx="5486400" cy="394980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4164633" y="4868773"/>
            <a:ext cx="719601" cy="169185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1995" y="4476660"/>
            <a:ext cx="601078" cy="6010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4164633" y="4868773"/>
            <a:ext cx="719601" cy="169185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3B09B9-FE11-485D-B193-4DE649C9C9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1995" y="4476660"/>
            <a:ext cx="601078" cy="60107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4987307"/>
            <a:ext cx="9144000" cy="160685"/>
          </a:xfrm>
          <a:prstGeom prst="rect">
            <a:avLst/>
          </a:prstGeom>
          <a:solidFill>
            <a:srgbClr val="6D6E1F">
              <a:alpha val="1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97" r:id="rId2"/>
    <p:sldLayoutId id="2147483690" r:id="rId3"/>
    <p:sldLayoutId id="2147483691" r:id="rId4"/>
    <p:sldLayoutId id="2147483693" r:id="rId5"/>
    <p:sldLayoutId id="2147483698" r:id="rId6"/>
    <p:sldLayoutId id="2147483668" r:id="rId7"/>
    <p:sldLayoutId id="2147483673" r:id="rId8"/>
    <p:sldLayoutId id="2147483671" r:id="rId9"/>
    <p:sldLayoutId id="2147483699" r:id="rId10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191919"/>
          </a:solidFill>
          <a:latin typeface="HelvNeue Light for IBM" pitchFamily="34" charset="0"/>
        </a:defRPr>
      </a:lvl9pPr>
    </p:titleStyle>
    <p:bodyStyle>
      <a:lvl1pPr marL="173038" indent="-173038" algn="l" rtl="0" fontAlgn="base">
        <a:spcBef>
          <a:spcPct val="500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ea typeface="+mn-ea"/>
          <a:cs typeface="Arial" pitchFamily="34" charset="0"/>
        </a:defRPr>
      </a:lvl1pPr>
      <a:lvl2pPr marL="509588" indent="-163513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Arial" charset="0"/>
        <a:buChar char="–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2pPr>
      <a:lvl3pPr marL="855663" indent="-173038" algn="l" rtl="0" fontAlgn="base">
        <a:spcBef>
          <a:spcPct val="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Char char="§"/>
        <a:defRPr sz="1600">
          <a:solidFill>
            <a:srgbClr val="6D6E70"/>
          </a:solidFill>
          <a:latin typeface="Arial" pitchFamily="34" charset="0"/>
          <a:cs typeface="Arial" pitchFamily="34" charset="0"/>
        </a:defRPr>
      </a:lvl3pPr>
      <a:lvl4pPr marL="1203325" indent="-173038" algn="l" rtl="0" fontAlgn="base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Arial" charset="0"/>
        </a:defRPr>
      </a:lvl4pPr>
      <a:lvl5pPr marL="1539875" indent="-163513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75" indent="-163513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6pPr>
      <a:lvl7pPr marL="2454275" indent="-163513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7pPr>
      <a:lvl8pPr marL="2911475" indent="-163513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8pPr>
      <a:lvl9pPr marL="3368675" indent="-163513" algn="l" rtl="0" fontAlgn="base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sl.dais-ita.org/science-libra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Forging Scientific Collaboration September 2016 to January 2018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6887" y="3253510"/>
            <a:ext cx="7381579" cy="677108"/>
          </a:xfrm>
        </p:spPr>
        <p:txBody>
          <a:bodyPr/>
          <a:lstStyle/>
          <a:p>
            <a:r>
              <a:rPr lang="en-US" dirty="0"/>
              <a:t>DAIS Initial Program Plan</a:t>
            </a:r>
          </a:p>
        </p:txBody>
      </p:sp>
    </p:spTree>
    <p:extLst>
      <p:ext uri="{BB962C8B-B14F-4D97-AF65-F5344CB8AC3E}">
        <p14:creationId xmlns:p14="http://schemas.microsoft.com/office/powerpoint/2010/main" val="1692381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  <a:noFill/>
          <a:ln/>
        </p:spPr>
        <p:txBody>
          <a:bodyPr/>
          <a:lstStyle/>
          <a:p>
            <a:r>
              <a:rPr lang="en-US" dirty="0"/>
              <a:t>A flagship program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28613" y="1175669"/>
            <a:ext cx="8686800" cy="2742009"/>
          </a:xfrm>
          <a:prstGeom prst="rect">
            <a:avLst/>
          </a:prstGeom>
        </p:spPr>
        <p:txBody>
          <a:bodyPr/>
          <a:lstStyle/>
          <a:p>
            <a:r>
              <a:rPr lang="en-US" sz="1800" dirty="0"/>
              <a:t>DAIS-ITA is a collaborative partnership between the U.S. Army and the UK Ministry of </a:t>
            </a:r>
            <a:r>
              <a:rPr lang="en-US" sz="1800" dirty="0" err="1"/>
              <a:t>Defence</a:t>
            </a:r>
            <a:r>
              <a:rPr lang="en-US" sz="1800" dirty="0"/>
              <a:t> brings together researchers from </a:t>
            </a:r>
          </a:p>
          <a:p>
            <a:pPr lvl="1"/>
            <a:r>
              <a:rPr lang="en-US" dirty="0"/>
              <a:t>U.S. Army Research Laboratories</a:t>
            </a:r>
          </a:p>
          <a:p>
            <a:pPr lvl="1"/>
            <a:r>
              <a:rPr lang="en-US" dirty="0"/>
              <a:t>UK </a:t>
            </a:r>
            <a:r>
              <a:rPr lang="en-US" dirty="0" err="1"/>
              <a:t>Defence</a:t>
            </a:r>
            <a:r>
              <a:rPr lang="en-US" dirty="0"/>
              <a:t> Science &amp; Technology Laboratory</a:t>
            </a:r>
          </a:p>
          <a:p>
            <a:pPr lvl="1"/>
            <a:r>
              <a:rPr lang="en-US" dirty="0"/>
              <a:t>A consortium of universities &amp; industrial research laboratories in U.S. and UK. </a:t>
            </a:r>
          </a:p>
          <a:p>
            <a:r>
              <a:rPr lang="en-US" sz="1800" dirty="0"/>
              <a:t>The goal of the alliance is to foster collaborative fundamental research in both nations that will to enable secure dynamic semantically aware distributed analytics for situational understanding in coalition operations. </a:t>
            </a:r>
          </a:p>
          <a:p>
            <a:r>
              <a:rPr lang="en-US" sz="1800" dirty="0"/>
              <a:t> The members of the alliance seek to break down barriers, build relationships, develop mutual understanding and work in partnership to develop technology for the U.S. and UK military. </a:t>
            </a:r>
          </a:p>
          <a:p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publication record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2F1AACF-A1F2-4B28-80F5-E21EEE59D07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9104178"/>
              </p:ext>
            </p:extLst>
          </p:nvPr>
        </p:nvGraphicFramePr>
        <p:xfrm>
          <a:off x="4749800" y="1262426"/>
          <a:ext cx="3935944" cy="2586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6620">
                  <a:extLst>
                    <a:ext uri="{9D8B030D-6E8A-4147-A177-3AD203B41FA5}">
                      <a16:colId xmlns:a16="http://schemas.microsoft.com/office/drawing/2014/main" val="1692178037"/>
                    </a:ext>
                  </a:extLst>
                </a:gridCol>
                <a:gridCol w="1119324">
                  <a:extLst>
                    <a:ext uri="{9D8B030D-6E8A-4147-A177-3AD203B41FA5}">
                      <a16:colId xmlns:a16="http://schemas.microsoft.com/office/drawing/2014/main" val="3223459922"/>
                    </a:ext>
                  </a:extLst>
                </a:gridCol>
              </a:tblGrid>
              <a:tr h="369552">
                <a:tc>
                  <a:txBody>
                    <a:bodyPr/>
                    <a:lstStyle/>
                    <a:p>
                      <a:r>
                        <a:rPr lang="en-US" dirty="0"/>
                        <a:t>Publication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5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5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747888"/>
                  </a:ext>
                </a:extLst>
              </a:tr>
              <a:tr h="36955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Journal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99C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99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983923"/>
                  </a:ext>
                </a:extLst>
              </a:tr>
              <a:tr h="36955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External Conference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3C1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88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3C1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421141"/>
                  </a:ext>
                </a:extLst>
              </a:tr>
              <a:tr h="369552">
                <a:tc>
                  <a:txBody>
                    <a:bodyPr/>
                    <a:lstStyle/>
                    <a:p>
                      <a:r>
                        <a:rPr lang="en-US" b="1" dirty="0"/>
                        <a:t>Total External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602755"/>
                  </a:ext>
                </a:extLst>
              </a:tr>
              <a:tr h="36955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Internal Conference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CB76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39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CB7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277309"/>
                  </a:ext>
                </a:extLst>
              </a:tr>
              <a:tr h="36955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Other Document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16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985926"/>
                  </a:ext>
                </a:extLst>
              </a:tr>
              <a:tr h="369552">
                <a:tc>
                  <a:txBody>
                    <a:bodyPr/>
                    <a:lstStyle/>
                    <a:p>
                      <a:r>
                        <a:rPr lang="en-US" b="1" dirty="0"/>
                        <a:t>Grand 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149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06538"/>
                  </a:ext>
                </a:extLst>
              </a:tr>
            </a:tbl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F84AD1-6405-4B63-B5FC-DD7958BC69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1069" y="1262427"/>
            <a:ext cx="4004734" cy="2586867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9A4621DF-6C4E-41F0-B79F-D3E3B64DB32A}"/>
              </a:ext>
            </a:extLst>
          </p:cNvPr>
          <p:cNvSpPr txBox="1">
            <a:spLocks noChangeArrowheads="1"/>
          </p:cNvSpPr>
          <p:nvPr/>
        </p:nvSpPr>
        <p:spPr>
          <a:xfrm>
            <a:off x="328613" y="3974327"/>
            <a:ext cx="8686800" cy="1046666"/>
          </a:xfrm>
          <a:prstGeom prst="rect">
            <a:avLst/>
          </a:prstGeom>
        </p:spPr>
        <p:txBody>
          <a:bodyPr/>
          <a:lstStyle>
            <a:lvl1pPr marL="173038" indent="-173038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Char char="§"/>
              <a:defRPr sz="200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09588" indent="-163513" algn="l" rtl="0" fontAlgn="base">
              <a:spcBef>
                <a:spcPct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Arial" charset="0"/>
              <a:buChar char="–"/>
              <a:defRPr sz="1800">
                <a:solidFill>
                  <a:srgbClr val="6D6E70"/>
                </a:solidFill>
                <a:latin typeface="Arial" pitchFamily="34" charset="0"/>
                <a:cs typeface="Arial" pitchFamily="34" charset="0"/>
              </a:defRPr>
            </a:lvl2pPr>
            <a:lvl3pPr marL="855663" indent="-173038" algn="l" rtl="0" fontAlgn="base">
              <a:spcBef>
                <a:spcPct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Char char="§"/>
              <a:defRPr sz="1600">
                <a:solidFill>
                  <a:srgbClr val="6D6E70"/>
                </a:solidFill>
                <a:latin typeface="Arial" pitchFamily="34" charset="0"/>
                <a:cs typeface="Arial" pitchFamily="34" charset="0"/>
              </a:defRPr>
            </a:lvl3pPr>
            <a:lvl4pPr marL="1203325" indent="-173038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1800">
                <a:solidFill>
                  <a:schemeClr val="bg1"/>
                </a:solidFill>
                <a:latin typeface="Arial" charset="0"/>
              </a:defRPr>
            </a:lvl4pPr>
            <a:lvl5pPr marL="15398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800">
                <a:solidFill>
                  <a:schemeClr val="bg1"/>
                </a:solidFill>
                <a:latin typeface="Arial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800">
                <a:solidFill>
                  <a:schemeClr val="bg1"/>
                </a:solidFill>
                <a:latin typeface="Arial" charset="0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800">
                <a:solidFill>
                  <a:schemeClr val="bg1"/>
                </a:solidFill>
                <a:latin typeface="Arial" charset="0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800">
                <a:solidFill>
                  <a:schemeClr val="bg1"/>
                </a:solidFill>
                <a:latin typeface="Arial" charset="0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8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1800" dirty="0"/>
              <a:t>4 best paper/poster awards from peer reviewed external venues</a:t>
            </a:r>
          </a:p>
          <a:p>
            <a:r>
              <a:rPr lang="en-US" sz="1800" dirty="0"/>
              <a:t>Publications in top conferences including SIGCOMM, ICDCS, ICNP, and NIPS</a:t>
            </a:r>
          </a:p>
        </p:txBody>
      </p:sp>
    </p:spTree>
    <p:extLst>
      <p:ext uri="{BB962C8B-B14F-4D97-AF65-F5344CB8AC3E}">
        <p14:creationId xmlns:p14="http://schemas.microsoft.com/office/powerpoint/2010/main" val="685170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on collaborative research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2F1AACF-A1F2-4B28-80F5-E21EEE59D07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67315979"/>
              </p:ext>
            </p:extLst>
          </p:nvPr>
        </p:nvGraphicFramePr>
        <p:xfrm>
          <a:off x="675749" y="1193202"/>
          <a:ext cx="362133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280">
                  <a:extLst>
                    <a:ext uri="{9D8B030D-6E8A-4147-A177-3AD203B41FA5}">
                      <a16:colId xmlns:a16="http://schemas.microsoft.com/office/drawing/2014/main" val="1692178037"/>
                    </a:ext>
                  </a:extLst>
                </a:gridCol>
                <a:gridCol w="1000053">
                  <a:extLst>
                    <a:ext uri="{9D8B030D-6E8A-4147-A177-3AD203B41FA5}">
                      <a16:colId xmlns:a16="http://schemas.microsoft.com/office/drawing/2014/main" val="3223459922"/>
                    </a:ext>
                  </a:extLst>
                </a:gridCol>
              </a:tblGrid>
              <a:tr h="282584">
                <a:tc>
                  <a:txBody>
                    <a:bodyPr/>
                    <a:lstStyle/>
                    <a:p>
                      <a:r>
                        <a:rPr lang="en-US" dirty="0"/>
                        <a:t>Publication Authors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5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5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747888"/>
                  </a:ext>
                </a:extLst>
              </a:tr>
              <a:tr h="29862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International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99C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101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99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983923"/>
                  </a:ext>
                </a:extLst>
              </a:tr>
              <a:tr h="29862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Same country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3C1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31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3C1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421141"/>
                  </a:ext>
                </a:extLst>
              </a:tr>
              <a:tr h="298625">
                <a:tc>
                  <a:txBody>
                    <a:bodyPr/>
                    <a:lstStyle/>
                    <a:p>
                      <a:r>
                        <a:rPr lang="en-US" b="1" dirty="0"/>
                        <a:t>Total Collaborative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602755"/>
                  </a:ext>
                </a:extLst>
              </a:tr>
              <a:tr h="29862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Single Institute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17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985926"/>
                  </a:ext>
                </a:extLst>
              </a:tr>
              <a:tr h="298625">
                <a:tc>
                  <a:txBody>
                    <a:bodyPr/>
                    <a:lstStyle/>
                    <a:p>
                      <a:r>
                        <a:rPr lang="en-US" b="1" dirty="0"/>
                        <a:t>Grand 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149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06538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CF831418-C3B0-4718-A2A2-9152B0656545}"/>
              </a:ext>
            </a:extLst>
          </p:cNvPr>
          <p:cNvSpPr txBox="1">
            <a:spLocks noChangeArrowheads="1"/>
          </p:cNvSpPr>
          <p:nvPr/>
        </p:nvSpPr>
        <p:spPr>
          <a:xfrm>
            <a:off x="406415" y="3569481"/>
            <a:ext cx="8686800" cy="1046666"/>
          </a:xfrm>
          <a:prstGeom prst="rect">
            <a:avLst/>
          </a:prstGeom>
        </p:spPr>
        <p:txBody>
          <a:bodyPr/>
          <a:lstStyle>
            <a:lvl1pPr marL="173038" indent="-173038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Char char="§"/>
              <a:defRPr sz="200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09588" indent="-163513" algn="l" rtl="0" fontAlgn="base">
              <a:spcBef>
                <a:spcPct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Arial" charset="0"/>
              <a:buChar char="–"/>
              <a:defRPr sz="1800">
                <a:solidFill>
                  <a:srgbClr val="6D6E70"/>
                </a:solidFill>
                <a:latin typeface="Arial" pitchFamily="34" charset="0"/>
                <a:cs typeface="Arial" pitchFamily="34" charset="0"/>
              </a:defRPr>
            </a:lvl2pPr>
            <a:lvl3pPr marL="855663" indent="-173038" algn="l" rtl="0" fontAlgn="base">
              <a:spcBef>
                <a:spcPct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Char char="§"/>
              <a:defRPr sz="1600">
                <a:solidFill>
                  <a:srgbClr val="6D6E70"/>
                </a:solidFill>
                <a:latin typeface="Arial" pitchFamily="34" charset="0"/>
                <a:cs typeface="Arial" pitchFamily="34" charset="0"/>
              </a:defRPr>
            </a:lvl3pPr>
            <a:lvl4pPr marL="1203325" indent="-173038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1800">
                <a:solidFill>
                  <a:schemeClr val="bg1"/>
                </a:solidFill>
                <a:latin typeface="Arial" charset="0"/>
              </a:defRPr>
            </a:lvl4pPr>
            <a:lvl5pPr marL="15398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800">
                <a:solidFill>
                  <a:schemeClr val="bg1"/>
                </a:solidFill>
                <a:latin typeface="Arial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800">
                <a:solidFill>
                  <a:schemeClr val="bg1"/>
                </a:solidFill>
                <a:latin typeface="Arial" charset="0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800">
                <a:solidFill>
                  <a:schemeClr val="bg1"/>
                </a:solidFill>
                <a:latin typeface="Arial" charset="0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800">
                <a:solidFill>
                  <a:schemeClr val="bg1"/>
                </a:solidFill>
                <a:latin typeface="Arial" charset="0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8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1800" dirty="0"/>
              <a:t>90% of publications are collaborative with co-authors from multiple member organizations, 68% having international collaborators</a:t>
            </a:r>
          </a:p>
          <a:p>
            <a:r>
              <a:rPr lang="en-US" sz="1800" dirty="0"/>
              <a:t>36% of all publications include a government co-author</a:t>
            </a:r>
          </a:p>
          <a:p>
            <a:endParaRPr lang="en-US" sz="180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B70AA26-EC4C-4A6F-9F36-89232011555C}"/>
              </a:ext>
            </a:extLst>
          </p:cNvPr>
          <p:cNvGraphicFramePr>
            <a:graphicFrameLocks/>
          </p:cNvGraphicFramePr>
          <p:nvPr/>
        </p:nvGraphicFramePr>
        <p:xfrm>
          <a:off x="4749815" y="1193202"/>
          <a:ext cx="3809997" cy="25374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B70AA26-EC4C-4A6F-9F36-8923201155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0204017"/>
              </p:ext>
            </p:extLst>
          </p:nvPr>
        </p:nvGraphicFramePr>
        <p:xfrm>
          <a:off x="4419601" y="1193202"/>
          <a:ext cx="4140202" cy="2320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9421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across disciplines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8133E31-3861-46AC-8308-B84EF78CA21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37347727"/>
              </p:ext>
            </p:extLst>
          </p:nvPr>
        </p:nvGraphicFramePr>
        <p:xfrm>
          <a:off x="414874" y="1339324"/>
          <a:ext cx="83117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3829282186"/>
                    </a:ext>
                  </a:extLst>
                </a:gridCol>
                <a:gridCol w="448733">
                  <a:extLst>
                    <a:ext uri="{9D8B030D-6E8A-4147-A177-3AD203B41FA5}">
                      <a16:colId xmlns:a16="http://schemas.microsoft.com/office/drawing/2014/main" val="6820576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41874245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350837252"/>
                    </a:ext>
                  </a:extLst>
                </a:gridCol>
                <a:gridCol w="414867">
                  <a:extLst>
                    <a:ext uri="{9D8B030D-6E8A-4147-A177-3AD203B41FA5}">
                      <a16:colId xmlns:a16="http://schemas.microsoft.com/office/drawing/2014/main" val="2100208924"/>
                    </a:ext>
                  </a:extLst>
                </a:gridCol>
                <a:gridCol w="403923">
                  <a:extLst>
                    <a:ext uri="{9D8B030D-6E8A-4147-A177-3AD203B41FA5}">
                      <a16:colId xmlns:a16="http://schemas.microsoft.com/office/drawing/2014/main" val="2638963755"/>
                    </a:ext>
                  </a:extLst>
                </a:gridCol>
                <a:gridCol w="414862">
                  <a:extLst>
                    <a:ext uri="{9D8B030D-6E8A-4147-A177-3AD203B41FA5}">
                      <a16:colId xmlns:a16="http://schemas.microsoft.com/office/drawing/2014/main" val="3555488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5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5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5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5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5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5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35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48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P1: Software Defined Coalitions (SDC)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662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P2: Generative Policy Models for Coalitions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169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600" dirty="0">
                          <a:solidFill>
                            <a:schemeClr val="accent4"/>
                          </a:solidFill>
                        </a:rPr>
                        <a:t>P3: Agile Composition for Coalition Environnements</a:t>
                      </a:r>
                      <a:endParaRPr lang="en-US" sz="16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P4: Evolution of Complex Adaptive Human Systems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430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P5: Instinctive Analytics in a Coalition Environment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x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97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P6: Anticipatory Situational Understanding for Coalitions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x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x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x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accent4"/>
                          </a:solidFill>
                        </a:rPr>
                        <a:t>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3809"/>
                  </a:ext>
                </a:extLst>
              </a:tr>
            </a:tbl>
          </a:graphicData>
        </a:graphic>
      </p:graphicFrame>
      <p:sp>
        <p:nvSpPr>
          <p:cNvPr id="20" name="Rectangle 3">
            <a:extLst>
              <a:ext uri="{FF2B5EF4-FFF2-40B4-BE49-F238E27FC236}">
                <a16:creationId xmlns:a16="http://schemas.microsoft.com/office/drawing/2014/main" id="{6FA980D3-81FE-48CE-8BFF-2D924F6326A2}"/>
              </a:ext>
            </a:extLst>
          </p:cNvPr>
          <p:cNvSpPr txBox="1">
            <a:spLocks noChangeArrowheads="1"/>
          </p:cNvSpPr>
          <p:nvPr/>
        </p:nvSpPr>
        <p:spPr>
          <a:xfrm>
            <a:off x="287869" y="4024871"/>
            <a:ext cx="8686800" cy="593857"/>
          </a:xfrm>
          <a:prstGeom prst="rect">
            <a:avLst/>
          </a:prstGeom>
        </p:spPr>
        <p:txBody>
          <a:bodyPr/>
          <a:lstStyle>
            <a:lvl1pPr marL="173038" indent="-173038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Char char="§"/>
              <a:defRPr sz="200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09588" indent="-163513" algn="l" rtl="0" fontAlgn="base">
              <a:spcBef>
                <a:spcPct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Arial" charset="0"/>
              <a:buChar char="–"/>
              <a:defRPr sz="1800">
                <a:solidFill>
                  <a:srgbClr val="6D6E70"/>
                </a:solidFill>
                <a:latin typeface="Arial" pitchFamily="34" charset="0"/>
                <a:cs typeface="Arial" pitchFamily="34" charset="0"/>
              </a:defRPr>
            </a:lvl2pPr>
            <a:lvl3pPr marL="855663" indent="-173038" algn="l" rtl="0" fontAlgn="base">
              <a:spcBef>
                <a:spcPct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Char char="§"/>
              <a:defRPr sz="1600">
                <a:solidFill>
                  <a:srgbClr val="6D6E70"/>
                </a:solidFill>
                <a:latin typeface="Arial" pitchFamily="34" charset="0"/>
                <a:cs typeface="Arial" pitchFamily="34" charset="0"/>
              </a:defRPr>
            </a:lvl3pPr>
            <a:lvl4pPr marL="1203325" indent="-173038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1800">
                <a:solidFill>
                  <a:schemeClr val="bg1"/>
                </a:solidFill>
                <a:latin typeface="Arial" charset="0"/>
              </a:defRPr>
            </a:lvl4pPr>
            <a:lvl5pPr marL="15398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800">
                <a:solidFill>
                  <a:schemeClr val="bg1"/>
                </a:solidFill>
                <a:latin typeface="Arial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800">
                <a:solidFill>
                  <a:schemeClr val="bg1"/>
                </a:solidFill>
                <a:latin typeface="Arial" charset="0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800">
                <a:solidFill>
                  <a:schemeClr val="bg1"/>
                </a:solidFill>
                <a:latin typeface="Arial" charset="0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800">
                <a:solidFill>
                  <a:schemeClr val="bg1"/>
                </a:solidFill>
                <a:latin typeface="Arial" charset="0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8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1800" dirty="0"/>
              <a:t>Cross project collaborations yielded 11 external publications during the IPP</a:t>
            </a:r>
          </a:p>
        </p:txBody>
      </p:sp>
    </p:spTree>
    <p:extLst>
      <p:ext uri="{BB962C8B-B14F-4D97-AF65-F5344CB8AC3E}">
        <p14:creationId xmlns:p14="http://schemas.microsoft.com/office/powerpoint/2010/main" val="3443185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Diverse working relationships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BD8A48-67C9-433F-8DE8-3D75C866CB9A}"/>
              </a:ext>
            </a:extLst>
          </p:cNvPr>
          <p:cNvGrpSpPr/>
          <p:nvPr/>
        </p:nvGrpSpPr>
        <p:grpSpPr>
          <a:xfrm>
            <a:off x="494232" y="1322385"/>
            <a:ext cx="8083616" cy="2701174"/>
            <a:chOff x="485765" y="1821917"/>
            <a:chExt cx="8083616" cy="27011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B5EEB3-09F9-4A6C-910A-29982B103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2117" y="2614019"/>
              <a:ext cx="1268995" cy="88516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FF5E01-4661-412C-87B6-A597567A8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1914" y="1821917"/>
              <a:ext cx="3437467" cy="24185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9299AC8-75A2-48F7-BB4D-A5C2D23F1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567" y="1821918"/>
              <a:ext cx="3224748" cy="241856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19A5D9-B686-4952-86CF-ADB9A3318283}"/>
                </a:ext>
              </a:extLst>
            </p:cNvPr>
            <p:cNvSpPr txBox="1"/>
            <p:nvPr/>
          </p:nvSpPr>
          <p:spPr>
            <a:xfrm>
              <a:off x="5131914" y="4264559"/>
              <a:ext cx="3217333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Co-authors of Chris Williams from </a:t>
              </a:r>
              <a:r>
                <a:rPr lang="en-US" sz="1200" dirty="0" err="1"/>
                <a:t>Dstl</a:t>
              </a:r>
              <a:endParaRPr 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E25702-64AB-4FB2-B0C9-A48AABB59B62}"/>
                </a:ext>
              </a:extLst>
            </p:cNvPr>
            <p:cNvSpPr txBox="1"/>
            <p:nvPr/>
          </p:nvSpPr>
          <p:spPr>
            <a:xfrm>
              <a:off x="485765" y="4240479"/>
              <a:ext cx="3217333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Co-authors of Kevin Chan from ARL</a:t>
              </a:r>
            </a:p>
          </p:txBody>
        </p:sp>
      </p:grpSp>
      <p:sp>
        <p:nvSpPr>
          <p:cNvPr id="17" name="Rectangle 3">
            <a:extLst>
              <a:ext uri="{FF2B5EF4-FFF2-40B4-BE49-F238E27FC236}">
                <a16:creationId xmlns:a16="http://schemas.microsoft.com/office/drawing/2014/main" id="{C0497786-F910-4185-870C-92EC3DC92CD0}"/>
              </a:ext>
            </a:extLst>
          </p:cNvPr>
          <p:cNvSpPr txBox="1">
            <a:spLocks noChangeArrowheads="1"/>
          </p:cNvSpPr>
          <p:nvPr/>
        </p:nvSpPr>
        <p:spPr>
          <a:xfrm>
            <a:off x="389472" y="4101070"/>
            <a:ext cx="8686800" cy="593857"/>
          </a:xfrm>
          <a:prstGeom prst="rect">
            <a:avLst/>
          </a:prstGeom>
        </p:spPr>
        <p:txBody>
          <a:bodyPr/>
          <a:lstStyle>
            <a:lvl1pPr marL="173038" indent="-173038" algn="l" rtl="0" fontAlgn="base">
              <a:spcBef>
                <a:spcPct val="500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Char char="§"/>
              <a:defRPr sz="2000">
                <a:solidFill>
                  <a:srgbClr val="6D6E7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09588" indent="-163513" algn="l" rtl="0" fontAlgn="base">
              <a:spcBef>
                <a:spcPct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Arial" charset="0"/>
              <a:buChar char="–"/>
              <a:defRPr sz="1800">
                <a:solidFill>
                  <a:srgbClr val="6D6E70"/>
                </a:solidFill>
                <a:latin typeface="Arial" pitchFamily="34" charset="0"/>
                <a:cs typeface="Arial" pitchFamily="34" charset="0"/>
              </a:defRPr>
            </a:lvl2pPr>
            <a:lvl3pPr marL="855663" indent="-173038" algn="l" rtl="0" fontAlgn="base">
              <a:spcBef>
                <a:spcPct val="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Char char="§"/>
              <a:defRPr sz="1600">
                <a:solidFill>
                  <a:srgbClr val="6D6E70"/>
                </a:solidFill>
                <a:latin typeface="Arial" pitchFamily="34" charset="0"/>
                <a:cs typeface="Arial" pitchFamily="34" charset="0"/>
              </a:defRPr>
            </a:lvl3pPr>
            <a:lvl4pPr marL="1203325" indent="-173038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1800">
                <a:solidFill>
                  <a:schemeClr val="bg1"/>
                </a:solidFill>
                <a:latin typeface="Arial" charset="0"/>
              </a:defRPr>
            </a:lvl4pPr>
            <a:lvl5pPr marL="15398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800">
                <a:solidFill>
                  <a:schemeClr val="bg1"/>
                </a:solidFill>
                <a:latin typeface="Arial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800">
                <a:solidFill>
                  <a:schemeClr val="bg1"/>
                </a:solidFill>
                <a:latin typeface="Arial" charset="0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800">
                <a:solidFill>
                  <a:schemeClr val="bg1"/>
                </a:solidFill>
                <a:latin typeface="Arial" charset="0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800">
                <a:solidFill>
                  <a:schemeClr val="bg1"/>
                </a:solidFill>
                <a:latin typeface="Arial" charset="0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8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1800" dirty="0"/>
              <a:t>Researchers collaborating and co-authoring across the consortium</a:t>
            </a:r>
          </a:p>
          <a:p>
            <a:r>
              <a:rPr lang="en-US" sz="1800" dirty="0"/>
              <a:t>32% of external publications include a government co-author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959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430"/>
            <a:ext cx="9144000" cy="339001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5759" y="3644802"/>
            <a:ext cx="8033174" cy="685800"/>
          </a:xfrm>
        </p:spPr>
        <p:txBody>
          <a:bodyPr/>
          <a:lstStyle/>
          <a:p>
            <a:r>
              <a:rPr lang="en-US" dirty="0"/>
              <a:t>The DAIS ITA Science Library contains all currently published publications, authors and organizations involved.  Link: </a:t>
            </a:r>
            <a:r>
              <a:rPr lang="en-US" dirty="0">
                <a:hlinkClick r:id="rId4"/>
              </a:rPr>
              <a:t>http://sl.dais-ita.org/science-library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6D6E70"/>
      </a:dk1>
      <a:lt1>
        <a:srgbClr val="FFFFFF"/>
      </a:lt1>
      <a:dk2>
        <a:srgbClr val="191919"/>
      </a:dk2>
      <a:lt2>
        <a:srgbClr val="B2B2B2"/>
      </a:lt2>
      <a:accent1>
        <a:srgbClr val="00B0DA"/>
      </a:accent1>
      <a:accent2>
        <a:srgbClr val="00B0DA"/>
      </a:accent2>
      <a:accent3>
        <a:srgbClr val="FFFFFF"/>
      </a:accent3>
      <a:accent4>
        <a:srgbClr val="5C5D5F"/>
      </a:accent4>
      <a:accent5>
        <a:srgbClr val="AAD4EA"/>
      </a:accent5>
      <a:accent6>
        <a:srgbClr val="009FC5"/>
      </a:accent6>
      <a:hlink>
        <a:srgbClr val="00B0DA"/>
      </a:hlink>
      <a:folHlink>
        <a:srgbClr val="AB1A86"/>
      </a:folHlink>
    </a:clrScheme>
    <a:fontScheme name="10 September 2009">
      <a:majorFont>
        <a:latin typeface="HelvNeue Light for IBM"/>
        <a:ea typeface=""/>
        <a:cs typeface=""/>
      </a:majorFont>
      <a:minorFont>
        <a:latin typeface="HelvNeue Light for IB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</a:lnDef>
  </a:objectDefaults>
  <a:extraClrSchemeLst>
    <a:extraClrScheme>
      <a:clrScheme name="10 September 2009 1">
        <a:dk1>
          <a:srgbClr val="6D6E70"/>
        </a:dk1>
        <a:lt1>
          <a:srgbClr val="FFFFFF"/>
        </a:lt1>
        <a:dk2>
          <a:srgbClr val="191919"/>
        </a:dk2>
        <a:lt2>
          <a:srgbClr val="B2B2B2"/>
        </a:lt2>
        <a:accent1>
          <a:srgbClr val="00B0DA"/>
        </a:accent1>
        <a:accent2>
          <a:srgbClr val="00B0DA"/>
        </a:accent2>
        <a:accent3>
          <a:srgbClr val="FFFFFF"/>
        </a:accent3>
        <a:accent4>
          <a:srgbClr val="5C5D5F"/>
        </a:accent4>
        <a:accent5>
          <a:srgbClr val="AAD4EA"/>
        </a:accent5>
        <a:accent6>
          <a:srgbClr val="009FC5"/>
        </a:accent6>
        <a:hlink>
          <a:srgbClr val="00B0DA"/>
        </a:hlink>
        <a:folHlink>
          <a:srgbClr val="AB1A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10072</TotalTime>
  <Words>376</Words>
  <Application>Microsoft Office PowerPoint</Application>
  <PresentationFormat>On-screen Show (16:9)</PresentationFormat>
  <Paragraphs>89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HelvNeue Light for IBM</vt:lpstr>
      <vt:lpstr>Wingdings</vt:lpstr>
      <vt:lpstr>10 September 2009</vt:lpstr>
      <vt:lpstr>DAIS Initial Program Plan</vt:lpstr>
      <vt:lpstr>A flagship program</vt:lpstr>
      <vt:lpstr>Strong publication record</vt:lpstr>
      <vt:lpstr>Focus on collaborative research</vt:lpstr>
      <vt:lpstr>Collaboration across disciplines</vt:lpstr>
      <vt:lpstr>Diverse working relationships</vt:lpstr>
      <vt:lpstr>PowerPoint Presentation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Smart Planet Template</dc:title>
  <dc:creator>krisbiron</dc:creator>
  <cp:lastModifiedBy>Michelle Nicklus</cp:lastModifiedBy>
  <cp:revision>372</cp:revision>
  <dcterms:created xsi:type="dcterms:W3CDTF">2014-12-08T21:56:56Z</dcterms:created>
  <dcterms:modified xsi:type="dcterms:W3CDTF">2021-10-19T19:07:16Z</dcterms:modified>
</cp:coreProperties>
</file>